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45" r:id="rId261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61" Type="http://schemas.openxmlformats.org/officeDocument/2006/relationships/slide" Target="slides/slide190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1" name="Shape 5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2" name="Google Shape;5462;g33c5e4031bd_0_12143:notes"/>
          <p:cNvSpPr txBox="1"/>
          <p:nvPr/>
        </p:nvSpPr>
        <p:spPr>
          <a:xfrm>
            <a:off x="3881437" y="8686511"/>
            <a:ext cx="2972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0725" lIns="81475" spcFirstLastPara="1" rIns="81475" wrap="square" tIns="407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Times New Roman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sz="1200"/>
          </a:p>
        </p:txBody>
      </p:sp>
      <p:sp>
        <p:nvSpPr>
          <p:cNvPr id="5463" name="Google Shape;5463;g33c5e4031bd_0_12143:notes"/>
          <p:cNvSpPr/>
          <p:nvPr/>
        </p:nvSpPr>
        <p:spPr>
          <a:xfrm>
            <a:off x="1008529" y="632114"/>
            <a:ext cx="4034100" cy="31173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4" name="Google Shape;5464;g33c5e4031bd_0_12143:notes"/>
          <p:cNvSpPr txBox="1"/>
          <p:nvPr/>
        </p:nvSpPr>
        <p:spPr>
          <a:xfrm>
            <a:off x="605118" y="3948545"/>
            <a:ext cx="4840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5" name="Google Shape;5465;g33c5e4031bd_0_12143:notes"/>
          <p:cNvSpPr txBox="1"/>
          <p:nvPr>
            <p:ph idx="1" type="body"/>
          </p:nvPr>
        </p:nvSpPr>
        <p:spPr>
          <a:xfrm>
            <a:off x="686360" y="4342534"/>
            <a:ext cx="5482500" cy="4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6" name="Google Shape;5466;g33c5e4031bd_0_12143:notes"/>
          <p:cNvSpPr/>
          <p:nvPr>
            <p:ph idx="2" type="sldImg"/>
          </p:nvPr>
        </p:nvSpPr>
        <p:spPr>
          <a:xfrm>
            <a:off x="471663" y="694170"/>
            <a:ext cx="5910300" cy="342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0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267.png"/></Relationships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67" name="Shape 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" name="Google Shape;5468;p758"/>
          <p:cNvSpPr txBox="1"/>
          <p:nvPr/>
        </p:nvSpPr>
        <p:spPr>
          <a:xfrm>
            <a:off x="414720" y="186859"/>
            <a:ext cx="74649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PLACENTA PREVIA?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9" name="Google Shape;5469;p758"/>
          <p:cNvSpPr txBox="1"/>
          <p:nvPr/>
        </p:nvSpPr>
        <p:spPr>
          <a:xfrm>
            <a:off x="414720" y="1409548"/>
            <a:ext cx="74649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00" lIns="76025" spcFirstLastPara="1" rIns="76025" wrap="square" tIns="38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zh-C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zh-C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The placenta is </a:t>
            </a:r>
            <a:r>
              <a:rPr b="0" i="0" lang="zh-CN" sz="3300" u="none" cap="none" strike="noStrike">
                <a:solidFill>
                  <a:srgbClr val="0084D1"/>
                </a:solidFill>
                <a:latin typeface="Arial"/>
                <a:ea typeface="Arial"/>
                <a:cs typeface="Arial"/>
                <a:sym typeface="Arial"/>
              </a:rPr>
              <a:t>implanted in the lower uterine segment </a:t>
            </a:r>
            <a:r>
              <a:rPr b="0" i="0" lang="zh-C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 or near the internal os of the cervix. This </a:t>
            </a:r>
            <a:r>
              <a:rPr b="0" i="0" lang="zh-CN" sz="3300" u="none" cap="none" strike="noStrike">
                <a:solidFill>
                  <a:srgbClr val="0084D1"/>
                </a:solidFill>
                <a:latin typeface="Arial"/>
                <a:ea typeface="Arial"/>
                <a:cs typeface="Arial"/>
                <a:sym typeface="Arial"/>
              </a:rPr>
              <a:t>occurs in 0.005 percent of pregnancies </a:t>
            </a:r>
            <a:r>
              <a:rPr b="0" i="0" lang="zh-C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has a </a:t>
            </a:r>
            <a:r>
              <a:rPr b="0" i="0" lang="zh-CN" sz="3300" u="none" cap="none" strike="noStrike">
                <a:solidFill>
                  <a:srgbClr val="0084D1"/>
                </a:solidFill>
                <a:latin typeface="Arial"/>
                <a:ea typeface="Arial"/>
                <a:cs typeface="Arial"/>
                <a:sym typeface="Arial"/>
              </a:rPr>
              <a:t>re-occurrence rate of 4 to 8 percent.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